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handoutMasterIdLst>
    <p:handoutMasterId r:id="rId18"/>
  </p:handoutMasterIdLst>
  <p:sldIdLst>
    <p:sldId id="256" r:id="rId3"/>
    <p:sldId id="257" r:id="rId4"/>
    <p:sldId id="258" r:id="rId5"/>
    <p:sldId id="259" r:id="rId6"/>
    <p:sldId id="260" r:id="rId7"/>
    <p:sldId id="261" r:id="rId8"/>
    <p:sldId id="262" r:id="rId9"/>
    <p:sldId id="263" r:id="rId10"/>
    <p:sldId id="271" r:id="rId11"/>
    <p:sldId id="266" r:id="rId12"/>
    <p:sldId id="267" r:id="rId13"/>
    <p:sldId id="268" r:id="rId14"/>
    <p:sldId id="269" r:id="rId15"/>
    <p:sldId id="270" r:id="rId16"/>
    <p:sldId id="26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9" d="100"/>
          <a:sy n="19" d="100"/>
        </p:scale>
        <p:origin x="-9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F837DA-BD7C-43A7-BBE4-EBA509D017C9}" type="datetimeFigureOut">
              <a:rPr lang="en-US" smtClean="0"/>
              <a:pPr/>
              <a:t>9/7/2012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A40110-4939-4BAA-A22E-F724541F4A6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3"/>
          <p:cNvGrpSpPr>
            <a:grpSpLocks/>
          </p:cNvGrpSpPr>
          <p:nvPr userDrawn="1"/>
        </p:nvGrpSpPr>
        <p:grpSpPr bwMode="auto">
          <a:xfrm>
            <a:off x="0" y="6324600"/>
            <a:ext cx="9140825" cy="533400"/>
            <a:chOff x="-1" y="6324600"/>
            <a:chExt cx="12188826" cy="533400"/>
          </a:xfrm>
        </p:grpSpPr>
        <p:sp>
          <p:nvSpPr>
            <p:cNvPr id="5" name="Rectangle 4"/>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mj-lt"/>
              </a:endParaRPr>
            </a:p>
          </p:txBody>
        </p:sp>
        <p:pic>
          <p:nvPicPr>
            <p:cNvPr id="6" name="Picture 5" descr="white-bar.png"/>
            <p:cNvPicPr>
              <a:picLocks noChangeAspect="1"/>
            </p:cNvPicPr>
            <p:nvPr userDrawn="1"/>
          </p:nvPicPr>
          <p:blipFill>
            <a:blip r:embed="rId2" cstate="print"/>
            <a:srcRect/>
            <a:stretch>
              <a:fillRect/>
            </a:stretch>
          </p:blipFill>
          <p:spPr bwMode="auto">
            <a:xfrm flipH="1">
              <a:off x="-1" y="6324600"/>
              <a:ext cx="12188825" cy="533400"/>
            </a:xfrm>
            <a:prstGeom prst="rect">
              <a:avLst/>
            </a:prstGeom>
            <a:noFill/>
            <a:ln w="9525">
              <a:noFill/>
              <a:miter lim="800000"/>
              <a:headEnd/>
              <a:tailEnd/>
            </a:ln>
          </p:spPr>
        </p:pic>
      </p:grpSp>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dirty="0"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pSp>
        <p:nvGrpSpPr>
          <p:cNvPr id="5" name="Group 4"/>
          <p:cNvGrpSpPr>
            <a:grpSpLocks/>
          </p:cNvGrpSpPr>
          <p:nvPr userDrawn="1"/>
        </p:nvGrpSpPr>
        <p:grpSpPr bwMode="auto">
          <a:xfrm>
            <a:off x="0" y="6324600"/>
            <a:ext cx="9140825" cy="533400"/>
            <a:chOff x="-1" y="6324600"/>
            <a:chExt cx="12188826" cy="533400"/>
          </a:xfrm>
        </p:grpSpPr>
        <p:sp>
          <p:nvSpPr>
            <p:cNvPr id="6" name="Rectangle 5"/>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mj-lt"/>
              </a:endParaRPr>
            </a:p>
          </p:txBody>
        </p:sp>
        <p:pic>
          <p:nvPicPr>
            <p:cNvPr id="8" name="Picture 7" descr="white-bar.png"/>
            <p:cNvPicPr>
              <a:picLocks noChangeAspect="1"/>
            </p:cNvPicPr>
            <p:nvPr userDrawn="1"/>
          </p:nvPicPr>
          <p:blipFill>
            <a:blip r:embed="rId3" cstate="print"/>
            <a:srcRect/>
            <a:stretch>
              <a:fillRect/>
            </a:stretch>
          </p:blipFill>
          <p:spPr bwMode="auto">
            <a:xfrm flipH="1">
              <a:off x="-1" y="6324600"/>
              <a:ext cx="12188825" cy="533400"/>
            </a:xfrm>
            <a:prstGeom prst="rect">
              <a:avLst/>
            </a:prstGeom>
            <a:noFill/>
            <a:ln w="9525">
              <a:noFill/>
              <a:miter lim="800000"/>
              <a:headEnd/>
              <a:tailEnd/>
            </a:ln>
          </p:spPr>
        </p:pic>
      </p:grpSp>
      <p:sp>
        <p:nvSpPr>
          <p:cNvPr id="2" name="Title 1"/>
          <p:cNvSpPr>
            <a:spLocks noGrp="1"/>
          </p:cNvSpPr>
          <p:nvPr>
            <p:ph type="ctrTitle"/>
          </p:nvPr>
        </p:nvSpPr>
        <p:spPr>
          <a:xfrm>
            <a:off x="1369219" y="649805"/>
            <a:ext cx="7043208" cy="1523494"/>
          </a:xfrm>
        </p:spPr>
        <p:txBody>
          <a:bodyPr anchor="ctr" anchorCtr="0">
            <a:noAutofit/>
          </a:bodyPr>
          <a:lstStyle>
            <a:lvl1pPr algn="l" defTabSz="914363" rtl="0" eaLnBrk="1" latinLnBrk="0" hangingPunct="1">
              <a:lnSpc>
                <a:spcPct val="90000"/>
              </a:lnSpc>
              <a:spcBef>
                <a:spcPct val="0"/>
              </a:spcBef>
              <a:buNone/>
              <a:defRPr kumimoji="0" lang="en-US" sz="5400" b="0" i="1" u="none" strike="noStrike" kern="1200" cap="none" spc="-150" normalizeH="0" baseline="0" noProof="0" dirty="0">
                <a:ln w="11430"/>
                <a:gradFill flip="none" rotWithShape="1">
                  <a:gsLst>
                    <a:gs pos="0">
                      <a:srgbClr val="FFFFB9"/>
                    </a:gs>
                    <a:gs pos="100000">
                      <a:schemeClr val="accent1">
                        <a:lumMod val="60000"/>
                        <a:lumOff val="40000"/>
                      </a:schemeClr>
                    </a:gs>
                  </a:gsLst>
                  <a:lin ang="5400000" scaled="0"/>
                  <a:tileRect/>
                </a:gradFill>
                <a:effectLst>
                  <a:outerShdw blurRad="50800" dist="38100" dir="2700000" algn="tl" rotWithShape="0">
                    <a:prstClr val="black">
                      <a:alpha val="40000"/>
                    </a:prstClr>
                  </a:outerShdw>
                </a:effectLst>
                <a:uLnTx/>
                <a:uFillTx/>
                <a:latin typeface="+mj-lt"/>
                <a:ea typeface="+mn-ea"/>
                <a:cs typeface="+mn-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135969"/>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03680"/>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400657"/>
          </a:xfrm>
        </p:spPr>
        <p:txBody>
          <a:bodyPr/>
          <a:lstStyle>
            <a:lvl1pPr marL="339976" indent="-339976">
              <a:lnSpc>
                <a:spcPct val="90000"/>
              </a:lnSpc>
              <a:defRPr sz="2800"/>
            </a:lvl1pPr>
            <a:lvl2pPr marL="673338" indent="-325424"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953785" indent="-288384"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227618" indent="-273833"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516002" indent="-280447"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1553"/>
            <a:ext cx="4114800" cy="2400657"/>
          </a:xfrm>
        </p:spPr>
        <p:txBody>
          <a:bodyPr/>
          <a:lstStyle>
            <a:lvl1pPr marL="347914" indent="-347914">
              <a:lnSpc>
                <a:spcPct val="90000"/>
              </a:lnSpc>
              <a:defRPr sz="2800"/>
            </a:lvl1pPr>
            <a:lvl2pPr marL="673338" indent="-33997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961722" indent="-30293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227618" indent="-26589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516002" indent="-273833"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0999" y="2174875"/>
            <a:ext cx="4114800" cy="1991314"/>
          </a:xfrm>
        </p:spPr>
        <p:txBody>
          <a:bodyPr/>
          <a:lstStyle>
            <a:lvl1pPr marL="281770" indent="-281770">
              <a:defRPr sz="2300"/>
            </a:lvl1pPr>
            <a:lvl2pPr marL="562218" indent="-265896"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813562" indent="-243407"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050354" indent="-228856"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279210" indent="-206367" algn="l" defTabSz="914363" rtl="0" eaLnBrk="1" latinLnBrk="0" hangingPunct="1">
              <a:lnSpc>
                <a:spcPct val="90000"/>
              </a:lnSpc>
              <a:spcBef>
                <a:spcPct val="20000"/>
              </a:spcBef>
              <a:buSzPct val="85000"/>
              <a:buFontTx/>
              <a:buBlip>
                <a:blip r:embed="rId2"/>
              </a:buBlip>
              <a:defRPr lang="en-US" sz="20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991314"/>
          </a:xfrm>
        </p:spPr>
        <p:txBody>
          <a:bodyPr/>
          <a:lstStyle>
            <a:lvl1pPr marL="296321" indent="-296321">
              <a:defRPr sz="2300"/>
            </a:lvl1pPr>
            <a:lvl2pPr marL="570155" indent="-273833"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821499" indent="-244730"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050354" indent="-236793"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279210" indent="-220919" algn="l" defTabSz="914363" rtl="0" eaLnBrk="1" latinLnBrk="0" hangingPunct="1">
              <a:lnSpc>
                <a:spcPct val="90000"/>
              </a:lnSpc>
              <a:spcBef>
                <a:spcPct val="20000"/>
              </a:spcBef>
              <a:buSzPct val="85000"/>
              <a:buFontTx/>
              <a:buBlip>
                <a:blip r:embed="rId2"/>
              </a:buBlip>
              <a:defRPr lang="en-US" sz="20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188"/>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1" r:id="rId3"/>
    <p:sldLayoutId id="2147483680" r:id="rId4"/>
    <p:sldLayoutId id="2147483679" r:id="rId5"/>
    <p:sldLayoutId id="2147483678" r:id="rId6"/>
    <p:sldLayoutId id="2147483677" r:id="rId7"/>
    <p:sldLayoutId id="2147483676" r:id="rId8"/>
    <p:sldLayoutId id="2147483685" r:id="rId9"/>
    <p:sldLayoutId id="2147483686" r:id="rId10"/>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0" fontAlgn="base" hangingPunct="0">
        <a:lnSpc>
          <a:spcPct val="90000"/>
        </a:lnSpc>
        <a:spcBef>
          <a:spcPct val="20000"/>
        </a:spcBef>
        <a:spcAft>
          <a:spcPct val="0"/>
        </a:spcAft>
        <a:buBlip>
          <a:blip r:embed="rId13"/>
        </a:buBlip>
        <a:defRPr lang="en-US" sz="3200" kern="1200" dirty="0">
          <a:solidFill>
            <a:schemeClr val="tx1"/>
          </a:solidFill>
          <a:effectLst>
            <a:outerShdw blurRad="63500" dist="38100" dir="2700000" algn="tl" rotWithShape="0">
              <a:prstClr val="black">
                <a:alpha val="20000"/>
              </a:prstClr>
            </a:outerShdw>
          </a:effectLst>
          <a:latin typeface="+mn-lt"/>
          <a:ea typeface="+mn-ea"/>
          <a:cs typeface="+mn-cs"/>
        </a:defRPr>
      </a:lvl1pPr>
      <a:lvl2pPr marL="855663" indent="-395288" algn="l" defTabSz="912813" rtl="0" eaLnBrk="0" fontAlgn="base" hangingPunct="0">
        <a:lnSpc>
          <a:spcPct val="90000"/>
        </a:lnSpc>
        <a:spcBef>
          <a:spcPct val="20000"/>
        </a:spcBef>
        <a:spcAft>
          <a:spcPct val="0"/>
        </a:spcAft>
        <a:buBlip>
          <a:blip r:embed="rId14"/>
        </a:buBlip>
        <a:defRPr lang="en-US" sz="2800" kern="1200" dirty="0">
          <a:solidFill>
            <a:schemeClr val="tx1"/>
          </a:solidFill>
          <a:effectLst>
            <a:outerShdw blurRad="63500" dist="38100" dir="2700000" algn="tl" rotWithShape="0">
              <a:prstClr val="black">
                <a:alpha val="20000"/>
              </a:prstClr>
            </a:outerShdw>
          </a:effectLst>
          <a:latin typeface="+mn-lt"/>
          <a:ea typeface="+mn-ea"/>
          <a:cs typeface="+mn-cs"/>
        </a:defRPr>
      </a:lvl2pPr>
      <a:lvl3pPr marL="1258888" indent="-403225" algn="l" defTabSz="912813" rtl="0" eaLnBrk="0" fontAlgn="base" hangingPunct="0">
        <a:lnSpc>
          <a:spcPct val="90000"/>
        </a:lnSpc>
        <a:spcBef>
          <a:spcPct val="20000"/>
        </a:spcBef>
        <a:spcAft>
          <a:spcPct val="0"/>
        </a:spcAft>
        <a:buBlip>
          <a:blip r:embed="rId14"/>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4"/>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4"/>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12290"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2292"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2"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42900" indent="-342900" algn="l" defTabSz="912813" rtl="0" eaLnBrk="0" fontAlgn="base" hangingPunct="0">
        <a:lnSpc>
          <a:spcPct val="90000"/>
        </a:lnSpc>
        <a:spcBef>
          <a:spcPct val="20000"/>
        </a:spcBef>
        <a:spcAft>
          <a:spcPct val="0"/>
        </a:spcAft>
        <a:buFont typeface="Arial" charset="0"/>
        <a:buChar char="•"/>
        <a:defRPr sz="3000" b="1" kern="1200">
          <a:solidFill>
            <a:schemeClr val="tx1"/>
          </a:solidFill>
          <a:latin typeface="+mn-lt"/>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buChar char="–"/>
        <a:defRPr sz="2800" b="1" kern="1200">
          <a:solidFill>
            <a:schemeClr val="tx1"/>
          </a:solidFill>
          <a:latin typeface="+mn-lt"/>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buChar char="•"/>
        <a:defRPr sz="2400" b="1" kern="1200">
          <a:solidFill>
            <a:schemeClr val="tx1"/>
          </a:solidFill>
          <a:latin typeface="+mn-lt"/>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buChar char="–"/>
        <a:defRPr sz="2400" b="1" kern="1200">
          <a:solidFill>
            <a:schemeClr val="tx1"/>
          </a:solidFill>
          <a:latin typeface="+mn-lt"/>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charset="0"/>
        <a:buChar char="»"/>
        <a:defRPr sz="2400" b="1" kern="1200">
          <a:solidFill>
            <a:schemeClr val="tx1"/>
          </a:solidFill>
          <a:latin typeface="+mn-lt"/>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bwMode="auto">
          <a:xfrm>
            <a:off x="730250" y="1905000"/>
            <a:ext cx="7681913" cy="658813"/>
          </a:xfrm>
        </p:spPr>
        <p:txBody>
          <a:bodyPr numCol="1" anchorCtr="0" compatLnSpc="1">
            <a:prstTxWarp prst="textNoShape">
              <a:avLst/>
            </a:prstTxWarp>
          </a:bodyPr>
          <a:lstStyle/>
          <a:p>
            <a:pPr eaLnBrk="1" hangingPunct="1">
              <a:defRPr/>
            </a:pPr>
            <a:r>
              <a:rPr smtClean="0">
                <a:ln>
                  <a:noFill/>
                </a:ln>
                <a:solidFill>
                  <a:schemeClr val="tx2"/>
                </a:solidFill>
                <a:effectLst>
                  <a:outerShdw blurRad="38100" dist="38100" dir="2700000" algn="tl">
                    <a:srgbClr val="FFFFFF"/>
                  </a:outerShdw>
                </a:effectLst>
              </a:rPr>
              <a:t>Writing a Strong Introduction</a:t>
            </a:r>
          </a:p>
        </p:txBody>
      </p:sp>
      <p:sp>
        <p:nvSpPr>
          <p:cNvPr id="3" name="Subtitle 2"/>
          <p:cNvSpPr>
            <a:spLocks noGrp="1"/>
          </p:cNvSpPr>
          <p:nvPr>
            <p:ph type="subTitle" idx="4294967295"/>
          </p:nvPr>
        </p:nvSpPr>
        <p:spPr bwMode="auto">
          <a:xfrm>
            <a:off x="730250" y="4344988"/>
            <a:ext cx="7681913" cy="438150"/>
          </a:xfrm>
        </p:spPr>
        <p:txBody>
          <a:bodyPr wrap="square" numCol="1" anchor="t" anchorCtr="0" compatLnSpc="1">
            <a:prstTxWarp prst="textNoShape">
              <a:avLst/>
            </a:prstTxWarp>
          </a:bodyPr>
          <a:lstStyle/>
          <a:p>
            <a:pPr marL="0" indent="0" eaLnBrk="1" hangingPunct="1">
              <a:spcBef>
                <a:spcPct val="0"/>
              </a:spcBef>
              <a:buFontTx/>
              <a:buNone/>
              <a:defRPr/>
            </a:pPr>
            <a:r>
              <a:rPr smtClean="0">
                <a:solidFill>
                  <a:schemeClr val="tx2"/>
                </a:solidFill>
                <a:effectLst>
                  <a:outerShdw blurRad="38100" dist="38100" dir="2700000" algn="tl">
                    <a:srgbClr val="FFFFFF"/>
                  </a:outerShdw>
                </a:effectLst>
              </a:rPr>
              <a:t>Getting Your Essay Started</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p:cNvSpPr>
          <p:nvPr>
            <p:ph type="title"/>
          </p:nvPr>
        </p:nvSpPr>
        <p:spPr bwMode="auto">
          <a:xfrm>
            <a:off x="381000" y="230188"/>
            <a:ext cx="8382000" cy="658812"/>
          </a:xfrm>
          <a:noFill/>
        </p:spPr>
        <p:txBody>
          <a:bodyPr numCol="1" anchorCtr="0" compatLnSpc="1">
            <a:prstTxWarp prst="textNoShape">
              <a:avLst/>
            </a:prstTxWarp>
          </a:bodyPr>
          <a:lstStyle/>
          <a:p>
            <a:r>
              <a:rPr smtClean="0">
                <a:ln>
                  <a:noFill/>
                </a:ln>
                <a:solidFill>
                  <a:schemeClr val="tx1"/>
                </a:solidFill>
                <a:effectLst/>
              </a:rPr>
              <a:t>Unusual Detail</a:t>
            </a:r>
          </a:p>
        </p:txBody>
      </p:sp>
      <p:sp>
        <p:nvSpPr>
          <p:cNvPr id="3" name="Content Placeholder 2"/>
          <p:cNvSpPr>
            <a:spLocks noGrp="1"/>
          </p:cNvSpPr>
          <p:nvPr>
            <p:ph idx="4294967295"/>
          </p:nvPr>
        </p:nvSpPr>
        <p:spPr/>
        <p:txBody>
          <a:bodyPr wrap="square" numCol="1" anchor="t" anchorCtr="0" compatLnSpc="1">
            <a:prstTxWarp prst="textNoShape">
              <a:avLst/>
            </a:prstTxWarp>
            <a:normAutofit fontScale="70000" lnSpcReduction="20000"/>
          </a:bodyPr>
          <a:lstStyle/>
          <a:p>
            <a:pPr marL="396875" indent="-396875" defTabSz="914400">
              <a:buFontTx/>
              <a:buNone/>
            </a:pPr>
            <a:r>
              <a:rPr smtClean="0">
                <a:solidFill>
                  <a:schemeClr val="tx2"/>
                </a:solidFill>
                <a:effectLst/>
              </a:rPr>
              <a:t>Begin by sharing a fact that your reader may not know. This establishes your credibility and makes your reader want to know more. </a:t>
            </a:r>
          </a:p>
          <a:p>
            <a:pPr marL="396875" indent="-396875" defTabSz="914400">
              <a:buFontTx/>
              <a:buNone/>
            </a:pPr>
            <a:endParaRPr smtClean="0">
              <a:solidFill>
                <a:schemeClr val="tx2"/>
              </a:solidFill>
              <a:effectLst/>
            </a:endParaRPr>
          </a:p>
          <a:p>
            <a:pPr marL="396875" indent="-396875" defTabSz="914400"/>
            <a:r>
              <a:rPr i="1" smtClean="0">
                <a:solidFill>
                  <a:schemeClr val="tx2"/>
                </a:solidFill>
                <a:effectLst/>
              </a:rPr>
              <a:t>Manitoba, because of its cold climate, is not thought of as a great place to be a reptile.  Actually, it has the largest seasonal congregation of garter snakes in the world. Manitoba is one example of millions where the unexpected and unlikely is true. </a:t>
            </a:r>
            <a:r>
              <a:rPr i="1" u="sng" smtClean="0">
                <a:solidFill>
                  <a:schemeClr val="tx2"/>
                </a:solidFill>
                <a:effectLst/>
              </a:rPr>
              <a:t>People should always expect the unexpected</a:t>
            </a:r>
            <a:r>
              <a:rPr i="1" u="sng" smtClean="0">
                <a:effectLst/>
              </a:rPr>
              <a:t>.</a:t>
            </a:r>
            <a:r>
              <a:rPr i="1" smtClean="0">
                <a:effectLst/>
              </a:rPr>
              <a:t>     </a:t>
            </a:r>
          </a:p>
          <a:p>
            <a:pPr marL="396875" indent="-396875" defTabSz="914400">
              <a:buFontTx/>
              <a:buNone/>
            </a:pPr>
            <a:endParaRPr smtClean="0">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p:cNvSpPr>
          <p:nvPr>
            <p:ph type="title"/>
          </p:nvPr>
        </p:nvSpPr>
        <p:spPr bwMode="auto">
          <a:xfrm>
            <a:off x="381000" y="230188"/>
            <a:ext cx="8382000" cy="658812"/>
          </a:xfrm>
          <a:noFill/>
        </p:spPr>
        <p:txBody>
          <a:bodyPr numCol="1" anchorCtr="0" compatLnSpc="1">
            <a:prstTxWarp prst="textNoShape">
              <a:avLst/>
            </a:prstTxWarp>
          </a:bodyPr>
          <a:lstStyle/>
          <a:p>
            <a:r>
              <a:rPr smtClean="0">
                <a:ln>
                  <a:noFill/>
                </a:ln>
                <a:solidFill>
                  <a:schemeClr val="tx1"/>
                </a:solidFill>
                <a:effectLst/>
              </a:rPr>
              <a:t>Riddle or Appropriate Question</a:t>
            </a:r>
          </a:p>
        </p:txBody>
      </p:sp>
      <p:sp>
        <p:nvSpPr>
          <p:cNvPr id="29698" name="Content Placeholder 2"/>
          <p:cNvSpPr>
            <a:spLocks noGrp="1"/>
          </p:cNvSpPr>
          <p:nvPr>
            <p:ph type="body" idx="1"/>
          </p:nvPr>
        </p:nvSpPr>
        <p:spPr bwMode="auto">
          <a:xfrm>
            <a:off x="381000" y="1412875"/>
            <a:ext cx="8382000" cy="4672013"/>
          </a:xfrm>
          <a:noFill/>
        </p:spPr>
        <p:txBody>
          <a:bodyPr wrap="square" numCol="1" anchor="t" anchorCtr="0" compatLnSpc="1">
            <a:prstTxWarp prst="textNoShape">
              <a:avLst/>
            </a:prstTxWarp>
          </a:bodyPr>
          <a:lstStyle/>
          <a:p>
            <a:pPr marL="517525" indent="-517525" defTabSz="914400">
              <a:buFontTx/>
              <a:buNone/>
            </a:pPr>
            <a:r>
              <a:rPr smtClean="0">
                <a:solidFill>
                  <a:schemeClr val="tx2"/>
                </a:solidFill>
                <a:effectLst/>
              </a:rPr>
              <a:t>Open with a riddle that the reader can solve by reading further. You may want to give the answer right away or save it for the conclusion. </a:t>
            </a:r>
          </a:p>
          <a:p>
            <a:pPr marL="517525" indent="-517525" defTabSz="914400"/>
            <a:endParaRPr smtClean="0">
              <a:solidFill>
                <a:schemeClr val="tx2"/>
              </a:solidFill>
              <a:effectLst/>
            </a:endParaRPr>
          </a:p>
          <a:p>
            <a:pPr marL="517525" indent="-517525" defTabSz="914400"/>
            <a:r>
              <a:rPr i="1" smtClean="0">
                <a:solidFill>
                  <a:schemeClr val="tx2"/>
                </a:solidFill>
                <a:effectLst/>
              </a:rPr>
              <a:t>What textbook has no pages, is miles wide, and smells like a creek? It's been around for millions of years. That's right--Outdoor School. </a:t>
            </a:r>
            <a:r>
              <a:rPr i="1" u="sng" smtClean="0">
                <a:solidFill>
                  <a:schemeClr val="tx2"/>
                </a:solidFill>
                <a:effectLst/>
              </a:rPr>
              <a:t>Outdoor school is the solution to the problems in the American education system.  </a:t>
            </a:r>
            <a:endParaRPr u="sng" smtClean="0">
              <a:solidFill>
                <a:schemeClr val="tx2"/>
              </a:solidFill>
              <a:effectLst/>
            </a:endParaRPr>
          </a:p>
          <a:p>
            <a:pPr marL="517525" indent="-517525" defTabSz="914400"/>
            <a:endParaRPr u="sng" smtClean="0">
              <a:solidFill>
                <a:schemeClr val="tx2"/>
              </a:solidFill>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p:cNvSpPr>
          <p:nvPr>
            <p:ph type="title"/>
          </p:nvPr>
        </p:nvSpPr>
        <p:spPr bwMode="auto">
          <a:xfrm>
            <a:off x="381000" y="230188"/>
            <a:ext cx="8382000" cy="658812"/>
          </a:xfrm>
          <a:noFill/>
        </p:spPr>
        <p:txBody>
          <a:bodyPr numCol="1" anchorCtr="0" compatLnSpc="1">
            <a:prstTxWarp prst="textNoShape">
              <a:avLst/>
            </a:prstTxWarp>
          </a:bodyPr>
          <a:lstStyle/>
          <a:p>
            <a:r>
              <a:rPr smtClean="0">
                <a:ln>
                  <a:noFill/>
                </a:ln>
                <a:solidFill>
                  <a:schemeClr val="tx1"/>
                </a:solidFill>
                <a:effectLst/>
              </a:rPr>
              <a:t>Bold and Challenging Statement</a:t>
            </a:r>
          </a:p>
        </p:txBody>
      </p:sp>
      <p:sp>
        <p:nvSpPr>
          <p:cNvPr id="3" name="Content Placeholder 2"/>
          <p:cNvSpPr>
            <a:spLocks noGrp="1"/>
          </p:cNvSpPr>
          <p:nvPr>
            <p:ph idx="4294967295"/>
          </p:nvPr>
        </p:nvSpPr>
        <p:spPr>
          <a:xfrm>
            <a:off x="381000" y="1412874"/>
            <a:ext cx="8382000" cy="3997325"/>
          </a:xfrm>
        </p:spPr>
        <p:txBody>
          <a:bodyPr wrap="square" numCol="1" anchor="t" anchorCtr="0" compatLnSpc="1">
            <a:prstTxWarp prst="textNoShape">
              <a:avLst/>
            </a:prstTxWarp>
            <a:normAutofit fontScale="32500" lnSpcReduction="20000"/>
          </a:bodyPr>
          <a:lstStyle/>
          <a:p>
            <a:pPr marL="579438" indent="-579438" defTabSz="914400">
              <a:buFontTx/>
              <a:buNone/>
            </a:pPr>
            <a:r>
              <a:rPr sz="8600" smtClean="0">
                <a:solidFill>
                  <a:schemeClr val="tx2"/>
                </a:solidFill>
                <a:effectLst/>
              </a:rPr>
              <a:t>A bold and challenging statement is meant to cause some people to disagree with what you say. Just don't state that it is your opinion. </a:t>
            </a:r>
          </a:p>
          <a:p>
            <a:pPr marL="579438" indent="-579438" defTabSz="914400"/>
            <a:endParaRPr sz="8600" smtClean="0">
              <a:solidFill>
                <a:schemeClr val="tx2"/>
              </a:solidFill>
              <a:effectLst/>
            </a:endParaRPr>
          </a:p>
          <a:p>
            <a:pPr marL="579438" indent="-579438" defTabSz="914400"/>
            <a:r>
              <a:rPr sz="8600" i="1" smtClean="0">
                <a:solidFill>
                  <a:schemeClr val="tx2"/>
                </a:solidFill>
                <a:effectLst/>
              </a:rPr>
              <a:t>Using horses and cattle in the sport of rodeo is animal abuse. What makes it more aggravating is that it is legal. According to the law, there is nothing wrong with chasing an animal down, tightening a rope around its neck, knocking it to the ground, and tying its legs together so it cannot move. </a:t>
            </a:r>
            <a:r>
              <a:rPr sz="8600" i="1" u="sng" smtClean="0">
                <a:solidFill>
                  <a:schemeClr val="tx2"/>
                </a:solidFill>
                <a:effectLst/>
              </a:rPr>
              <a:t>Americans must act to end animal cruelty.</a:t>
            </a:r>
            <a:r>
              <a:rPr sz="8600" i="1" smtClean="0">
                <a:solidFill>
                  <a:schemeClr val="tx2"/>
                </a:solidFill>
                <a:effectLst/>
              </a:rPr>
              <a:t> </a:t>
            </a:r>
            <a:endParaRPr sz="8600" smtClean="0">
              <a:solidFill>
                <a:schemeClr val="tx2"/>
              </a:solidFill>
              <a:effectLst/>
            </a:endParaRPr>
          </a:p>
          <a:p>
            <a:pPr marL="579438" indent="-579438" defTabSz="914400"/>
            <a:endParaRPr sz="3000" smtClean="0">
              <a:solidFill>
                <a:schemeClr val="tx2"/>
              </a:solidFill>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p:cNvSpPr>
          <p:nvPr>
            <p:ph type="title"/>
          </p:nvPr>
        </p:nvSpPr>
        <p:spPr bwMode="auto">
          <a:xfrm>
            <a:off x="381000" y="230188"/>
            <a:ext cx="8382000" cy="658812"/>
          </a:xfrm>
          <a:noFill/>
        </p:spPr>
        <p:txBody>
          <a:bodyPr numCol="1" anchorCtr="0" compatLnSpc="1">
            <a:prstTxWarp prst="textNoShape">
              <a:avLst/>
            </a:prstTxWarp>
          </a:bodyPr>
          <a:lstStyle/>
          <a:p>
            <a:r>
              <a:rPr smtClean="0">
                <a:ln>
                  <a:noFill/>
                </a:ln>
                <a:solidFill>
                  <a:schemeClr val="tx1"/>
                </a:solidFill>
                <a:effectLst/>
              </a:rPr>
              <a:t>Well-Known Quotation</a:t>
            </a:r>
          </a:p>
        </p:txBody>
      </p:sp>
      <p:sp>
        <p:nvSpPr>
          <p:cNvPr id="3" name="Content Placeholder 2"/>
          <p:cNvSpPr>
            <a:spLocks noGrp="1"/>
          </p:cNvSpPr>
          <p:nvPr>
            <p:ph idx="4294967295"/>
          </p:nvPr>
        </p:nvSpPr>
        <p:spPr>
          <a:xfrm>
            <a:off x="381000" y="1412875"/>
            <a:ext cx="8382000" cy="4584700"/>
          </a:xfrm>
        </p:spPr>
        <p:txBody>
          <a:bodyPr wrap="square" numCol="1" anchor="t" anchorCtr="0" compatLnSpc="1">
            <a:prstTxWarp prst="textNoShape">
              <a:avLst/>
            </a:prstTxWarp>
            <a:normAutofit/>
          </a:bodyPr>
          <a:lstStyle/>
          <a:p>
            <a:pPr marL="517525" indent="-517525" defTabSz="914400">
              <a:lnSpc>
                <a:spcPct val="80000"/>
              </a:lnSpc>
              <a:buFontTx/>
              <a:buNone/>
            </a:pPr>
            <a:r>
              <a:rPr sz="2900" smtClean="0">
                <a:solidFill>
                  <a:schemeClr val="tx2"/>
                </a:solidFill>
                <a:effectLst/>
              </a:rPr>
              <a:t>Be sure to put quotations around the quotation and give credit to the person who said it. Of course, the quotation must be directly related to your topic. </a:t>
            </a:r>
          </a:p>
          <a:p>
            <a:pPr marL="517525" indent="-517525" defTabSz="914400">
              <a:lnSpc>
                <a:spcPct val="80000"/>
              </a:lnSpc>
            </a:pPr>
            <a:endParaRPr sz="2900" smtClean="0">
              <a:solidFill>
                <a:schemeClr val="tx2"/>
              </a:solidFill>
              <a:effectLst/>
            </a:endParaRPr>
          </a:p>
          <a:p>
            <a:pPr marL="517525" indent="-517525" defTabSz="914400">
              <a:lnSpc>
                <a:spcPct val="80000"/>
              </a:lnSpc>
            </a:pPr>
            <a:r>
              <a:rPr sz="2900" i="1" smtClean="0">
                <a:solidFill>
                  <a:schemeClr val="tx2"/>
                </a:solidFill>
                <a:effectLst/>
              </a:rPr>
              <a:t>President John F. Kennedy once said, "Ask not what your country can do for you, ask what you can do for your country.” Today's Americans have forgotten Kennedy's message. We expect our country to take care of us, but we are not taking care of our country. </a:t>
            </a:r>
            <a:r>
              <a:rPr sz="2900" i="1" u="sng" smtClean="0">
                <a:solidFill>
                  <a:schemeClr val="tx2"/>
                </a:solidFill>
                <a:effectLst/>
              </a:rPr>
              <a:t>Americans need to take responsibility for America.</a:t>
            </a:r>
            <a:r>
              <a:rPr sz="2900" i="1" smtClean="0">
                <a:effectLst/>
              </a:rPr>
              <a:t>  </a:t>
            </a:r>
          </a:p>
          <a:p>
            <a:pPr marL="517525" indent="-517525" defTabSz="914400">
              <a:lnSpc>
                <a:spcPct val="80000"/>
              </a:lnSpc>
            </a:pPr>
            <a:endParaRPr sz="2900" smtClean="0">
              <a:effectLst/>
            </a:endParaRPr>
          </a:p>
          <a:p>
            <a:pPr marL="517525" indent="-517525" defTabSz="914400">
              <a:lnSpc>
                <a:spcPct val="80000"/>
              </a:lnSpc>
              <a:buFontTx/>
              <a:buNone/>
            </a:pPr>
            <a:endParaRPr sz="2900" smtClean="0">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p:cNvSpPr>
          <p:nvPr>
            <p:ph type="title"/>
          </p:nvPr>
        </p:nvSpPr>
        <p:spPr bwMode="auto">
          <a:xfrm>
            <a:off x="381000" y="230188"/>
            <a:ext cx="8382000" cy="658812"/>
          </a:xfrm>
          <a:noFill/>
        </p:spPr>
        <p:txBody>
          <a:bodyPr numCol="1" anchorCtr="0" compatLnSpc="1">
            <a:prstTxWarp prst="textNoShape">
              <a:avLst/>
            </a:prstTxWarp>
          </a:bodyPr>
          <a:lstStyle/>
          <a:p>
            <a:r>
              <a:rPr smtClean="0">
                <a:ln>
                  <a:noFill/>
                </a:ln>
                <a:solidFill>
                  <a:schemeClr val="tx1"/>
                </a:solidFill>
                <a:effectLst/>
              </a:rPr>
              <a:t>Personal Experience</a:t>
            </a:r>
          </a:p>
        </p:txBody>
      </p:sp>
      <p:sp>
        <p:nvSpPr>
          <p:cNvPr id="3" name="Content Placeholder 2"/>
          <p:cNvSpPr>
            <a:spLocks noGrp="1"/>
          </p:cNvSpPr>
          <p:nvPr>
            <p:ph idx="4294967295"/>
          </p:nvPr>
        </p:nvSpPr>
        <p:spPr/>
        <p:txBody>
          <a:bodyPr wrap="square" numCol="1" anchor="t" anchorCtr="0" compatLnSpc="1">
            <a:prstTxWarp prst="textNoShape">
              <a:avLst/>
            </a:prstTxWarp>
            <a:noAutofit/>
          </a:bodyPr>
          <a:lstStyle/>
          <a:p>
            <a:pPr marL="517525" indent="-517525" defTabSz="914400">
              <a:buFontTx/>
              <a:buNone/>
            </a:pPr>
            <a:r>
              <a:rPr sz="2800" smtClean="0">
                <a:solidFill>
                  <a:schemeClr val="tx2"/>
                </a:solidFill>
                <a:effectLst/>
              </a:rPr>
              <a:t>Open with something that has happened to you. It could be something that is not a part of what you are writing about but still relates to the topic. </a:t>
            </a:r>
          </a:p>
          <a:p>
            <a:pPr marL="517525" indent="-517525" defTabSz="914400"/>
            <a:endParaRPr sz="2800" smtClean="0">
              <a:solidFill>
                <a:schemeClr val="tx2"/>
              </a:solidFill>
              <a:effectLst/>
            </a:endParaRPr>
          </a:p>
          <a:p>
            <a:pPr marL="517525" indent="-517525" defTabSz="914400"/>
            <a:r>
              <a:rPr sz="2800" i="1" smtClean="0">
                <a:solidFill>
                  <a:schemeClr val="tx2"/>
                </a:solidFill>
                <a:effectLst/>
              </a:rPr>
              <a:t>Although I did later in my room, I never cried at my grandmother's funeral. I was just a little girl standing next to my grandma's coffin, feeling lost and afraid. I didn’t know what happened to people after they died because no one had talked with me about it.  </a:t>
            </a:r>
            <a:r>
              <a:rPr sz="2800" i="1" u="sng" smtClean="0">
                <a:solidFill>
                  <a:schemeClr val="tx2"/>
                </a:solidFill>
                <a:effectLst/>
              </a:rPr>
              <a:t>Parents need to talk to their kids about death to prepare them for the realities of life.</a:t>
            </a:r>
            <a:r>
              <a:rPr sz="2800" i="1" smtClean="0">
                <a:solidFill>
                  <a:schemeClr val="tx2"/>
                </a:solidFill>
                <a:effectLst/>
              </a:rPr>
              <a:t>  </a:t>
            </a:r>
            <a:endParaRPr sz="2800" smtClean="0">
              <a:solidFill>
                <a:schemeClr val="tx2"/>
              </a:solidFill>
              <a:effectLst/>
            </a:endParaRPr>
          </a:p>
          <a:p>
            <a:pPr marL="517525" indent="-517525" defTabSz="914400"/>
            <a:endParaRPr sz="2800" smtClean="0">
              <a:solidFill>
                <a:schemeClr val="tx2"/>
              </a:solidFill>
              <a:effectLs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bwMode="auto">
          <a:xfrm>
            <a:off x="381000" y="230188"/>
            <a:ext cx="8382000" cy="498598"/>
          </a:xfrm>
          <a:noFill/>
        </p:spPr>
        <p:txBody>
          <a:bodyPr numCol="1" anchorCtr="0" compatLnSpc="1">
            <a:prstTxWarp prst="textNoShape">
              <a:avLst/>
            </a:prstTxWarp>
          </a:bodyPr>
          <a:lstStyle/>
          <a:p>
            <a:r>
              <a:rPr sz="3600" smtClean="0">
                <a:ln>
                  <a:noFill/>
                </a:ln>
                <a:solidFill>
                  <a:schemeClr val="tx1"/>
                </a:solidFill>
                <a:effectLst/>
              </a:rPr>
              <a:t>Example Introduction for “T</a:t>
            </a:r>
            <a:r>
              <a:rPr lang="en-US" sz="3600" dirty="0" smtClean="0">
                <a:ln>
                  <a:noFill/>
                </a:ln>
                <a:solidFill>
                  <a:schemeClr val="tx1"/>
                </a:solidFill>
                <a:effectLst/>
              </a:rPr>
              <a:t>h</a:t>
            </a:r>
            <a:r>
              <a:rPr sz="3600" smtClean="0">
                <a:ln>
                  <a:noFill/>
                </a:ln>
                <a:solidFill>
                  <a:schemeClr val="tx1"/>
                </a:solidFill>
                <a:effectLst/>
              </a:rPr>
              <a:t>e Lady, or the Tiger?”</a:t>
            </a:r>
          </a:p>
        </p:txBody>
      </p:sp>
      <p:sp>
        <p:nvSpPr>
          <p:cNvPr id="26627" name="Rectangle 3"/>
          <p:cNvSpPr>
            <a:spLocks noGrp="1"/>
          </p:cNvSpPr>
          <p:nvPr>
            <p:ph type="body" idx="1"/>
          </p:nvPr>
        </p:nvSpPr>
        <p:spPr bwMode="auto">
          <a:xfrm>
            <a:off x="381000" y="914400"/>
            <a:ext cx="8382000" cy="6026265"/>
          </a:xfrm>
          <a:noFill/>
        </p:spPr>
        <p:txBody>
          <a:bodyPr wrap="square" numCol="1" anchor="t" anchorCtr="0" compatLnSpc="1">
            <a:prstTxWarp prst="textNoShape">
              <a:avLst/>
            </a:prstTxWarp>
          </a:bodyPr>
          <a:lstStyle/>
          <a:p>
            <a:pPr marL="0" indent="0">
              <a:buNone/>
            </a:pPr>
            <a:r>
              <a:rPr smtClean="0">
                <a:effectLst/>
              </a:rPr>
              <a:t>	</a:t>
            </a:r>
            <a:r>
              <a:rPr sz="2600" smtClean="0"/>
              <a:t>“She had possessed herself of the secret of the doors.  She knew in which of the two rooms that lay behind those doors stood the cage of the tiger, with its open front, and in which waited the lady.”  Which was her choice?  In Frank Stockton’s short story “The Lady or the Tiger?” the princess holds the fate of her lover in her hands.  Forbidden to be with the princess due to his lower social class, the youth must face his destiny in the king’s arena—either opening the door to the fearsome tiger to await death or the door of the beautiful lady that he will immediately marry.  However, the choice has been made for him by the woman he loves, and since he trusts her, he has no doubt that she will save his life.   As the crowd holds it breath, the youth walks toward the door.  </a:t>
            </a:r>
            <a:r>
              <a:rPr sz="2600" u="sng" smtClean="0"/>
              <a:t>Due to her great love for the youth, the princess ultimately chooses to save him and send him to the door of the lady.</a:t>
            </a:r>
          </a:p>
          <a:p>
            <a:pPr marL="0" indent="0">
              <a:buFontTx/>
              <a:buNone/>
            </a:pPr>
            <a:endParaRPr u="sng" smtClean="0">
              <a:solidFill>
                <a:schemeClr val="tx2"/>
              </a:solidFill>
              <a:effectLst/>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eaLnBrk="1" hangingPunct="1">
              <a:defRPr/>
            </a:pPr>
            <a:r>
              <a:rPr>
                <a:ln>
                  <a:noFill/>
                </a:ln>
                <a:solidFill>
                  <a:schemeClr val="tx1"/>
                </a:solidFill>
                <a:effectLst/>
              </a:rPr>
              <a:t>Thesis Statements</a:t>
            </a:r>
          </a:p>
        </p:txBody>
      </p:sp>
      <p:sp>
        <p:nvSpPr>
          <p:cNvPr id="19459" name="Rectangle 3"/>
          <p:cNvSpPr>
            <a:spLocks noGrp="1"/>
          </p:cNvSpPr>
          <p:nvPr>
            <p:ph type="body" idx="4294967295"/>
          </p:nvPr>
        </p:nvSpPr>
        <p:spPr bwMode="auto">
          <a:xfrm>
            <a:off x="381000" y="1066800"/>
            <a:ext cx="8382000" cy="5581650"/>
          </a:xfrm>
          <a:noFill/>
        </p:spPr>
        <p:txBody>
          <a:bodyPr wrap="square" numCol="1" anchor="t" anchorCtr="0" compatLnSpc="1">
            <a:prstTxWarp prst="textNoShape">
              <a:avLst/>
            </a:prstTxWarp>
          </a:bodyPr>
          <a:lstStyle/>
          <a:p>
            <a:pPr eaLnBrk="1" hangingPunct="1">
              <a:lnSpc>
                <a:spcPct val="70000"/>
              </a:lnSpc>
            </a:pPr>
            <a:r>
              <a:rPr sz="2800" b="1" smtClean="0">
                <a:solidFill>
                  <a:schemeClr val="tx2"/>
                </a:solidFill>
                <a:effectLst/>
              </a:rPr>
              <a:t>A </a:t>
            </a:r>
            <a:r>
              <a:rPr sz="2800" b="1" u="sng" smtClean="0">
                <a:solidFill>
                  <a:schemeClr val="tx2"/>
                </a:solidFill>
                <a:effectLst/>
              </a:rPr>
              <a:t>declarative</a:t>
            </a:r>
            <a:r>
              <a:rPr sz="2800" b="1" smtClean="0">
                <a:solidFill>
                  <a:schemeClr val="tx2"/>
                </a:solidFill>
                <a:effectLst/>
              </a:rPr>
              <a:t> sentence</a:t>
            </a:r>
            <a:r>
              <a:rPr sz="2800" smtClean="0">
                <a:solidFill>
                  <a:schemeClr val="tx2"/>
                </a:solidFill>
                <a:effectLst/>
              </a:rPr>
              <a:t> that states clearly and concisely the main point that the author wishes to make.</a:t>
            </a:r>
            <a:endParaRPr sz="2800" i="1" smtClean="0">
              <a:solidFill>
                <a:schemeClr val="tx2"/>
              </a:solidFill>
              <a:effectLst/>
            </a:endParaRPr>
          </a:p>
          <a:p>
            <a:pPr lvl="1" eaLnBrk="1" hangingPunct="1">
              <a:lnSpc>
                <a:spcPct val="70000"/>
              </a:lnSpc>
              <a:buFontTx/>
              <a:buNone/>
            </a:pPr>
            <a:r>
              <a:rPr sz="2400" i="1" smtClean="0">
                <a:solidFill>
                  <a:schemeClr val="tx2"/>
                </a:solidFill>
                <a:effectLst/>
              </a:rPr>
              <a:t>Example:  The perceived injustices of the Treaty of Versailles made it a major cause of World War II.</a:t>
            </a:r>
          </a:p>
          <a:p>
            <a:pPr lvl="1" eaLnBrk="1" hangingPunct="1">
              <a:lnSpc>
                <a:spcPct val="70000"/>
              </a:lnSpc>
              <a:buFontTx/>
              <a:buNone/>
            </a:pPr>
            <a:endParaRPr sz="2400" b="1" smtClean="0">
              <a:solidFill>
                <a:schemeClr val="tx2"/>
              </a:solidFill>
              <a:effectLst/>
            </a:endParaRPr>
          </a:p>
          <a:p>
            <a:pPr eaLnBrk="1" hangingPunct="1">
              <a:lnSpc>
                <a:spcPct val="70000"/>
              </a:lnSpc>
            </a:pPr>
            <a:r>
              <a:rPr sz="2800" b="1" smtClean="0">
                <a:solidFill>
                  <a:schemeClr val="tx2"/>
                </a:solidFill>
                <a:effectLst/>
              </a:rPr>
              <a:t>Usually a sentence that embodies a judgment, evaluation, or criticism,</a:t>
            </a:r>
            <a:r>
              <a:rPr sz="2800" smtClean="0">
                <a:solidFill>
                  <a:schemeClr val="tx2"/>
                </a:solidFill>
                <a:effectLst/>
              </a:rPr>
              <a:t> often apparent in its use of value terms…</a:t>
            </a:r>
          </a:p>
          <a:p>
            <a:pPr lvl="1" eaLnBrk="1" hangingPunct="1">
              <a:lnSpc>
                <a:spcPct val="70000"/>
              </a:lnSpc>
            </a:pPr>
            <a:r>
              <a:rPr sz="2400" smtClean="0">
                <a:solidFill>
                  <a:schemeClr val="tx2"/>
                </a:solidFill>
                <a:effectLst/>
              </a:rPr>
              <a:t>good, better, best, valuable, worthwhile, desirable, favorable, major, most important, effective, significant, insightful, or should.</a:t>
            </a:r>
            <a:endParaRPr sz="2400" i="1" smtClean="0">
              <a:solidFill>
                <a:schemeClr val="tx2"/>
              </a:solidFill>
              <a:effectLst/>
            </a:endParaRPr>
          </a:p>
          <a:p>
            <a:pPr lvl="2" eaLnBrk="1" hangingPunct="1">
              <a:lnSpc>
                <a:spcPct val="70000"/>
              </a:lnSpc>
              <a:buFontTx/>
              <a:buNone/>
            </a:pPr>
            <a:r>
              <a:rPr sz="2000" i="1" smtClean="0">
                <a:solidFill>
                  <a:schemeClr val="tx2"/>
                </a:solidFill>
                <a:effectLst/>
              </a:rPr>
              <a:t>Example:  The major problems that made enforcement of the Treaty of Versailles difficult concerned disarmament, reparations, and the punishment of war criminals.</a:t>
            </a:r>
          </a:p>
          <a:p>
            <a:pPr lvl="2" eaLnBrk="1" hangingPunct="1">
              <a:lnSpc>
                <a:spcPct val="70000"/>
              </a:lnSpc>
              <a:buFontTx/>
              <a:buNone/>
            </a:pPr>
            <a:endParaRPr sz="2000" b="1" smtClean="0">
              <a:solidFill>
                <a:schemeClr val="tx2"/>
              </a:solidFill>
              <a:effectLst/>
            </a:endParaRPr>
          </a:p>
          <a:p>
            <a:pPr eaLnBrk="1" hangingPunct="1">
              <a:lnSpc>
                <a:spcPct val="70000"/>
              </a:lnSpc>
            </a:pPr>
            <a:r>
              <a:rPr sz="2800" b="1" smtClean="0">
                <a:solidFill>
                  <a:schemeClr val="tx2"/>
                </a:solidFill>
                <a:effectLst/>
              </a:rPr>
              <a:t>A statement you consider significant</a:t>
            </a:r>
            <a:r>
              <a:rPr sz="2800" smtClean="0">
                <a:solidFill>
                  <a:schemeClr val="tx2"/>
                </a:solidFill>
                <a:effectLst/>
              </a:rPr>
              <a:t>, so that if someone says, “So what?” you can answer that question.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dissolve">
                                      <p:cBhvr>
                                        <p:cTn id="10" dur="500"/>
                                        <p:tgtEl>
                                          <p:spTgt spid="194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animEffect transition="in" filter="dissolve">
                                      <p:cBhvr>
                                        <p:cTn id="15" dur="500"/>
                                        <p:tgtEl>
                                          <p:spTgt spid="19459">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9459">
                                            <p:txEl>
                                              <p:pRg st="4" end="4"/>
                                            </p:txEl>
                                          </p:spTgt>
                                        </p:tgtEl>
                                        <p:attrNameLst>
                                          <p:attrName>style.visibility</p:attrName>
                                        </p:attrNameLst>
                                      </p:cBhvr>
                                      <p:to>
                                        <p:strVal val="visible"/>
                                      </p:to>
                                    </p:set>
                                    <p:animEffect transition="in" filter="dissolve">
                                      <p:cBhvr>
                                        <p:cTn id="18" dur="500"/>
                                        <p:tgtEl>
                                          <p:spTgt spid="19459">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9459">
                                            <p:txEl>
                                              <p:pRg st="5" end="5"/>
                                            </p:txEl>
                                          </p:spTgt>
                                        </p:tgtEl>
                                        <p:attrNameLst>
                                          <p:attrName>style.visibility</p:attrName>
                                        </p:attrNameLst>
                                      </p:cBhvr>
                                      <p:to>
                                        <p:strVal val="visible"/>
                                      </p:to>
                                    </p:set>
                                    <p:animEffect transition="in" filter="dissolve">
                                      <p:cBhvr>
                                        <p:cTn id="21" dur="500"/>
                                        <p:tgtEl>
                                          <p:spTgt spid="19459">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9459">
                                            <p:txEl>
                                              <p:pRg st="7" end="7"/>
                                            </p:txEl>
                                          </p:spTgt>
                                        </p:tgtEl>
                                        <p:attrNameLst>
                                          <p:attrName>style.visibility</p:attrName>
                                        </p:attrNameLst>
                                      </p:cBhvr>
                                      <p:to>
                                        <p:strVal val="visible"/>
                                      </p:to>
                                    </p:set>
                                    <p:animEffect transition="in" filter="dissolve">
                                      <p:cBhvr>
                                        <p:cTn id="26"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eaLnBrk="1" hangingPunct="1">
              <a:defRPr/>
            </a:pPr>
            <a:r>
              <a:rPr>
                <a:ln>
                  <a:noFill/>
                </a:ln>
                <a:solidFill>
                  <a:schemeClr val="tx1"/>
                </a:solidFill>
                <a:effectLst/>
              </a:rPr>
              <a:t>Thesis—Continued…</a:t>
            </a:r>
          </a:p>
        </p:txBody>
      </p:sp>
      <p:sp>
        <p:nvSpPr>
          <p:cNvPr id="20483" name="Rectangle 3"/>
          <p:cNvSpPr>
            <a:spLocks noGrp="1"/>
          </p:cNvSpPr>
          <p:nvPr>
            <p:ph type="body" idx="4294967295"/>
          </p:nvPr>
        </p:nvSpPr>
        <p:spPr bwMode="auto">
          <a:xfrm>
            <a:off x="381000" y="1066800"/>
            <a:ext cx="8382000" cy="5556250"/>
          </a:xfrm>
          <a:noFill/>
        </p:spPr>
        <p:txBody>
          <a:bodyPr wrap="square" numCol="1" anchor="t" anchorCtr="0" compatLnSpc="1">
            <a:prstTxWarp prst="textNoShape">
              <a:avLst/>
            </a:prstTxWarp>
          </a:bodyPr>
          <a:lstStyle/>
          <a:p>
            <a:pPr eaLnBrk="1" hangingPunct="1">
              <a:buFontTx/>
              <a:buNone/>
            </a:pPr>
            <a:r>
              <a:rPr sz="2800" smtClean="0">
                <a:solidFill>
                  <a:schemeClr val="tx2"/>
                </a:solidFill>
                <a:effectLst/>
              </a:rPr>
              <a:t>A thesis </a:t>
            </a:r>
            <a:r>
              <a:rPr sz="2800" i="1" smtClean="0">
                <a:solidFill>
                  <a:schemeClr val="tx2"/>
                </a:solidFill>
                <a:effectLst/>
              </a:rPr>
              <a:t>may</a:t>
            </a:r>
            <a:r>
              <a:rPr sz="2800" smtClean="0">
                <a:solidFill>
                  <a:schemeClr val="tx2"/>
                </a:solidFill>
                <a:effectLst/>
              </a:rPr>
              <a:t> also: </a:t>
            </a:r>
            <a:endParaRPr sz="2800" b="1" smtClean="0">
              <a:solidFill>
                <a:schemeClr val="tx2"/>
              </a:solidFill>
              <a:effectLst/>
            </a:endParaRPr>
          </a:p>
          <a:p>
            <a:pPr eaLnBrk="1" hangingPunct="1"/>
            <a:r>
              <a:rPr sz="2800" b="1" smtClean="0">
                <a:solidFill>
                  <a:schemeClr val="tx2"/>
                </a:solidFill>
                <a:effectLst/>
              </a:rPr>
              <a:t>Suggest a comparison or contrast.</a:t>
            </a:r>
            <a:endParaRPr sz="2800" i="1" smtClean="0">
              <a:solidFill>
                <a:schemeClr val="tx2"/>
              </a:solidFill>
              <a:effectLst/>
            </a:endParaRPr>
          </a:p>
          <a:p>
            <a:pPr lvl="1" eaLnBrk="1" hangingPunct="1"/>
            <a:r>
              <a:rPr sz="2400" i="1" smtClean="0">
                <a:solidFill>
                  <a:schemeClr val="tx2"/>
                </a:solidFill>
                <a:effectLst/>
              </a:rPr>
              <a:t>The treaty that followed World War II was radically different from the one that concluded World War I.</a:t>
            </a:r>
          </a:p>
          <a:p>
            <a:pPr lvl="1" eaLnBrk="1" hangingPunct="1">
              <a:buFontTx/>
              <a:buNone/>
            </a:pPr>
            <a:endParaRPr sz="2400" b="1" smtClean="0">
              <a:solidFill>
                <a:schemeClr val="tx2"/>
              </a:solidFill>
              <a:effectLst/>
            </a:endParaRPr>
          </a:p>
          <a:p>
            <a:pPr eaLnBrk="1" hangingPunct="1"/>
            <a:r>
              <a:rPr sz="2800" b="1" smtClean="0">
                <a:solidFill>
                  <a:schemeClr val="tx2"/>
                </a:solidFill>
                <a:effectLst/>
              </a:rPr>
              <a:t>Focus primarily on the causes or effects of a particular event, condition, or change.</a:t>
            </a:r>
            <a:endParaRPr sz="2800" i="1" smtClean="0">
              <a:solidFill>
                <a:schemeClr val="tx2"/>
              </a:solidFill>
              <a:effectLst/>
            </a:endParaRPr>
          </a:p>
          <a:p>
            <a:pPr lvl="1" eaLnBrk="1" hangingPunct="1"/>
            <a:r>
              <a:rPr sz="2400" i="1" smtClean="0">
                <a:solidFill>
                  <a:schemeClr val="tx2"/>
                </a:solidFill>
                <a:effectLst/>
              </a:rPr>
              <a:t>A number of economic and political developments in Europe made World War I almost inevitable.</a:t>
            </a:r>
          </a:p>
          <a:p>
            <a:pPr lvl="1" eaLnBrk="1" hangingPunct="1">
              <a:buFontTx/>
              <a:buNone/>
            </a:pPr>
            <a:endParaRPr sz="2400" b="1" smtClean="0">
              <a:solidFill>
                <a:schemeClr val="tx2"/>
              </a:solidFill>
              <a:effectLst/>
            </a:endParaRPr>
          </a:p>
          <a:p>
            <a:pPr eaLnBrk="1" hangingPunct="1"/>
            <a:r>
              <a:rPr sz="2800" b="1" smtClean="0">
                <a:solidFill>
                  <a:schemeClr val="tx2"/>
                </a:solidFill>
                <a:effectLst/>
              </a:rPr>
              <a:t>Propose a solution to a problem or recommend a policy.</a:t>
            </a:r>
            <a:endParaRPr sz="2800" i="1" smtClean="0">
              <a:solidFill>
                <a:schemeClr val="tx2"/>
              </a:solidFill>
              <a:effectLst/>
            </a:endParaRPr>
          </a:p>
          <a:p>
            <a:pPr lvl="1" eaLnBrk="1" hangingPunct="1"/>
            <a:r>
              <a:rPr sz="2400" i="1" smtClean="0">
                <a:solidFill>
                  <a:schemeClr val="tx2"/>
                </a:solidFill>
                <a:effectLst/>
              </a:rPr>
              <a:t>Community service should be mandatory for all high school students, but it should take place during the school 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dissolve">
                                      <p:cBhvr>
                                        <p:cTn id="7" dur="500"/>
                                        <p:tgtEl>
                                          <p:spTgt spid="2048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483">
                                            <p:txEl>
                                              <p:pRg st="2" end="2"/>
                                            </p:txEl>
                                          </p:spTgt>
                                        </p:tgtEl>
                                        <p:attrNameLst>
                                          <p:attrName>style.visibility</p:attrName>
                                        </p:attrNameLst>
                                      </p:cBhvr>
                                      <p:to>
                                        <p:strVal val="visible"/>
                                      </p:to>
                                    </p:set>
                                    <p:animEffect transition="in" filter="dissolve">
                                      <p:cBhvr>
                                        <p:cTn id="10" dur="500"/>
                                        <p:tgtEl>
                                          <p:spTgt spid="2048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animEffect transition="in" filter="dissolve">
                                      <p:cBhvr>
                                        <p:cTn id="15" dur="500"/>
                                        <p:tgtEl>
                                          <p:spTgt spid="20483">
                                            <p:txEl>
                                              <p:pRg st="4" end="4"/>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483">
                                            <p:txEl>
                                              <p:pRg st="5" end="5"/>
                                            </p:txEl>
                                          </p:spTgt>
                                        </p:tgtEl>
                                        <p:attrNameLst>
                                          <p:attrName>style.visibility</p:attrName>
                                        </p:attrNameLst>
                                      </p:cBhvr>
                                      <p:to>
                                        <p:strVal val="visible"/>
                                      </p:to>
                                    </p:set>
                                    <p:animEffect transition="in" filter="dissolve">
                                      <p:cBhvr>
                                        <p:cTn id="18" dur="500"/>
                                        <p:tgtEl>
                                          <p:spTgt spid="2048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animEffect transition="in" filter="dissolve">
                                      <p:cBhvr>
                                        <p:cTn id="23" dur="500"/>
                                        <p:tgtEl>
                                          <p:spTgt spid="20483">
                                            <p:txEl>
                                              <p:pRg st="7" end="7"/>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0483">
                                            <p:txEl>
                                              <p:pRg st="8" end="8"/>
                                            </p:txEl>
                                          </p:spTgt>
                                        </p:tgtEl>
                                        <p:attrNameLst>
                                          <p:attrName>style.visibility</p:attrName>
                                        </p:attrNameLst>
                                      </p:cBhvr>
                                      <p:to>
                                        <p:strVal val="visible"/>
                                      </p:to>
                                    </p:set>
                                    <p:animEffect transition="in" filter="dissolve">
                                      <p:cBhvr>
                                        <p:cTn id="26"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eaLnBrk="1" hangingPunct="1">
              <a:defRPr/>
            </a:pPr>
            <a:r>
              <a:rPr>
                <a:ln>
                  <a:noFill/>
                </a:ln>
                <a:solidFill>
                  <a:schemeClr val="tx1"/>
                </a:solidFill>
                <a:effectLst/>
              </a:rPr>
              <a:t>What is NOT a thesis statement?</a:t>
            </a:r>
          </a:p>
        </p:txBody>
      </p:sp>
      <p:sp>
        <p:nvSpPr>
          <p:cNvPr id="17410" name="Rectangle 3"/>
          <p:cNvSpPr>
            <a:spLocks noGrp="1"/>
          </p:cNvSpPr>
          <p:nvPr>
            <p:ph type="body" idx="4294967295"/>
          </p:nvPr>
        </p:nvSpPr>
        <p:spPr bwMode="auto">
          <a:xfrm>
            <a:off x="381000" y="1219200"/>
            <a:ext cx="8382000" cy="5262563"/>
          </a:xfrm>
          <a:noFill/>
        </p:spPr>
        <p:txBody>
          <a:bodyPr wrap="square" numCol="1" anchor="t" anchorCtr="0" compatLnSpc="1">
            <a:prstTxWarp prst="textNoShape">
              <a:avLst/>
            </a:prstTxWarp>
          </a:bodyPr>
          <a:lstStyle/>
          <a:p>
            <a:pPr eaLnBrk="1" hangingPunct="1"/>
            <a:r>
              <a:rPr sz="2800" smtClean="0">
                <a:solidFill>
                  <a:schemeClr val="tx2"/>
                </a:solidFill>
                <a:effectLst/>
              </a:rPr>
              <a:t>A Statement of fact.</a:t>
            </a:r>
            <a:endParaRPr sz="2800" i="1" smtClean="0">
              <a:solidFill>
                <a:schemeClr val="tx2"/>
              </a:solidFill>
              <a:effectLst/>
            </a:endParaRPr>
          </a:p>
          <a:p>
            <a:pPr lvl="1" eaLnBrk="1" hangingPunct="1"/>
            <a:r>
              <a:rPr sz="2400" i="1" smtClean="0">
                <a:solidFill>
                  <a:schemeClr val="tx2"/>
                </a:solidFill>
                <a:effectLst/>
              </a:rPr>
              <a:t>The Treaty of Versailles was signed by the four major powers and became effective January 1920.</a:t>
            </a:r>
          </a:p>
          <a:p>
            <a:pPr lvl="1" eaLnBrk="1" hangingPunct="1">
              <a:buFontTx/>
              <a:buNone/>
            </a:pPr>
            <a:endParaRPr sz="2400" smtClean="0">
              <a:solidFill>
                <a:schemeClr val="tx2"/>
              </a:solidFill>
              <a:effectLst/>
            </a:endParaRPr>
          </a:p>
          <a:p>
            <a:pPr eaLnBrk="1" hangingPunct="1"/>
            <a:r>
              <a:rPr sz="2800" smtClean="0">
                <a:solidFill>
                  <a:schemeClr val="tx2"/>
                </a:solidFill>
                <a:effectLst/>
              </a:rPr>
              <a:t>Merely the expression of a personal opinion.</a:t>
            </a:r>
            <a:endParaRPr sz="2800" i="1" smtClean="0">
              <a:solidFill>
                <a:schemeClr val="tx2"/>
              </a:solidFill>
              <a:effectLst/>
            </a:endParaRPr>
          </a:p>
          <a:p>
            <a:pPr lvl="1" eaLnBrk="1" hangingPunct="1"/>
            <a:r>
              <a:rPr sz="2400" i="1" smtClean="0">
                <a:solidFill>
                  <a:schemeClr val="tx2"/>
                </a:solidFill>
                <a:effectLst/>
              </a:rPr>
              <a:t>I think the Treaty of Versailles was a foolish mistake.</a:t>
            </a:r>
          </a:p>
          <a:p>
            <a:pPr lvl="1" eaLnBrk="1" hangingPunct="1">
              <a:buFontTx/>
              <a:buNone/>
            </a:pPr>
            <a:endParaRPr sz="2400" smtClean="0">
              <a:solidFill>
                <a:schemeClr val="tx2"/>
              </a:solidFill>
              <a:effectLst/>
            </a:endParaRPr>
          </a:p>
          <a:p>
            <a:pPr eaLnBrk="1" hangingPunct="1"/>
            <a:r>
              <a:rPr sz="2800" smtClean="0">
                <a:solidFill>
                  <a:schemeClr val="tx2"/>
                </a:solidFill>
                <a:effectLst/>
              </a:rPr>
              <a:t>A vague generalization.</a:t>
            </a:r>
            <a:endParaRPr sz="2800" i="1" smtClean="0">
              <a:solidFill>
                <a:schemeClr val="tx2"/>
              </a:solidFill>
              <a:effectLst/>
            </a:endParaRPr>
          </a:p>
          <a:p>
            <a:pPr lvl="1" eaLnBrk="1" hangingPunct="1"/>
            <a:r>
              <a:rPr sz="2400" i="1" smtClean="0">
                <a:solidFill>
                  <a:schemeClr val="tx2"/>
                </a:solidFill>
                <a:effectLst/>
              </a:rPr>
              <a:t>The Treaty of Versailles caused the world a lot of problems.</a:t>
            </a:r>
          </a:p>
          <a:p>
            <a:pPr lvl="1" eaLnBrk="1" hangingPunct="1">
              <a:buFontTx/>
              <a:buNone/>
            </a:pPr>
            <a:endParaRPr sz="2400" smtClean="0">
              <a:solidFill>
                <a:schemeClr val="tx2"/>
              </a:solidFill>
              <a:effectLst/>
            </a:endParaRPr>
          </a:p>
          <a:p>
            <a:pPr eaLnBrk="1" hangingPunct="1"/>
            <a:r>
              <a:rPr sz="2800" smtClean="0">
                <a:solidFill>
                  <a:schemeClr val="tx2"/>
                </a:solidFill>
                <a:effectLst/>
              </a:rPr>
              <a:t>A question.</a:t>
            </a:r>
            <a:endParaRPr sz="2800" i="1" smtClean="0">
              <a:solidFill>
                <a:schemeClr val="tx2"/>
              </a:solidFill>
              <a:effectLst/>
            </a:endParaRPr>
          </a:p>
          <a:p>
            <a:pPr lvl="1" eaLnBrk="1" hangingPunct="1"/>
            <a:r>
              <a:rPr sz="2400" i="1" smtClean="0">
                <a:solidFill>
                  <a:schemeClr val="tx2"/>
                </a:solidFill>
                <a:effectLst/>
              </a:rPr>
              <a:t>Was the Treaty of Versailles a major force in precipitating World War II?</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a:defRPr/>
            </a:pPr>
            <a:r>
              <a:rPr smtClean="0">
                <a:ln>
                  <a:noFill/>
                </a:ln>
                <a:solidFill>
                  <a:schemeClr val="tx1"/>
                </a:solidFill>
                <a:effectLst/>
              </a:rPr>
              <a:t>Examples of a Thesis Statement</a:t>
            </a:r>
          </a:p>
        </p:txBody>
      </p:sp>
      <p:sp>
        <p:nvSpPr>
          <p:cNvPr id="18434" name="Rectangle 3"/>
          <p:cNvSpPr>
            <a:spLocks noGrp="1"/>
          </p:cNvSpPr>
          <p:nvPr>
            <p:ph type="body" idx="4294967295"/>
          </p:nvPr>
        </p:nvSpPr>
        <p:spPr bwMode="auto">
          <a:xfrm>
            <a:off x="381000" y="1412875"/>
            <a:ext cx="8382000" cy="5207000"/>
          </a:xfrm>
          <a:noFill/>
        </p:spPr>
        <p:txBody>
          <a:bodyPr wrap="square" numCol="1" anchor="t" anchorCtr="0" compatLnSpc="1">
            <a:prstTxWarp prst="textNoShape">
              <a:avLst/>
            </a:prstTxWarp>
          </a:bodyPr>
          <a:lstStyle/>
          <a:p>
            <a:r>
              <a:rPr smtClean="0">
                <a:solidFill>
                  <a:schemeClr val="tx2"/>
                </a:solidFill>
                <a:effectLst/>
              </a:rPr>
              <a:t>Robert Louis Stevenson’s </a:t>
            </a:r>
            <a:r>
              <a:rPr i="1" smtClean="0">
                <a:solidFill>
                  <a:schemeClr val="tx2"/>
                </a:solidFill>
                <a:effectLst/>
              </a:rPr>
              <a:t>Treasure Island</a:t>
            </a:r>
            <a:r>
              <a:rPr smtClean="0">
                <a:solidFill>
                  <a:schemeClr val="tx2"/>
                </a:solidFill>
                <a:effectLst/>
              </a:rPr>
              <a:t> presents the compelling story of a young boy’s pirate adventure on the high seas.</a:t>
            </a:r>
          </a:p>
          <a:p>
            <a:endParaRPr smtClean="0">
              <a:solidFill>
                <a:schemeClr val="tx2"/>
              </a:solidFill>
              <a:effectLst/>
            </a:endParaRPr>
          </a:p>
          <a:p>
            <a:r>
              <a:rPr smtClean="0">
                <a:solidFill>
                  <a:schemeClr val="tx2"/>
                </a:solidFill>
                <a:effectLst/>
              </a:rPr>
              <a:t>In the novel </a:t>
            </a:r>
            <a:r>
              <a:rPr i="1" smtClean="0">
                <a:solidFill>
                  <a:schemeClr val="tx2"/>
                </a:solidFill>
                <a:effectLst/>
              </a:rPr>
              <a:t>Monster</a:t>
            </a:r>
            <a:r>
              <a:rPr smtClean="0">
                <a:solidFill>
                  <a:schemeClr val="tx2"/>
                </a:solidFill>
                <a:effectLst/>
              </a:rPr>
              <a:t> by Walter Dean Myers, readers learn about the effects of peer pressure on the main character, Steve Harmon.</a:t>
            </a:r>
          </a:p>
          <a:p>
            <a:endParaRPr smtClean="0">
              <a:solidFill>
                <a:schemeClr val="tx2"/>
              </a:solidFill>
              <a:effectLst/>
            </a:endParaRPr>
          </a:p>
          <a:p>
            <a:r>
              <a:rPr smtClean="0">
                <a:solidFill>
                  <a:schemeClr val="tx2"/>
                </a:solidFill>
                <a:effectLst/>
              </a:rPr>
              <a:t>In order to be successful, eighth grade students must have a positive work ethic and personal motivation.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a:defRPr/>
            </a:pPr>
            <a:r>
              <a:rPr smtClean="0">
                <a:ln>
                  <a:noFill/>
                </a:ln>
                <a:solidFill>
                  <a:schemeClr val="tx1"/>
                </a:solidFill>
                <a:effectLst/>
              </a:rPr>
              <a:t>Non-Examples of a Thesis</a:t>
            </a:r>
          </a:p>
        </p:txBody>
      </p:sp>
      <p:sp>
        <p:nvSpPr>
          <p:cNvPr id="19458" name="Rectangle 3"/>
          <p:cNvSpPr>
            <a:spLocks noGrp="1"/>
          </p:cNvSpPr>
          <p:nvPr>
            <p:ph type="body" idx="4294967295"/>
          </p:nvPr>
        </p:nvSpPr>
        <p:spPr bwMode="auto">
          <a:xfrm>
            <a:off x="381000" y="1412875"/>
            <a:ext cx="8382000" cy="4330700"/>
          </a:xfrm>
          <a:noFill/>
        </p:spPr>
        <p:txBody>
          <a:bodyPr wrap="square" numCol="1" anchor="t" anchorCtr="0" compatLnSpc="1">
            <a:prstTxWarp prst="textNoShape">
              <a:avLst/>
            </a:prstTxWarp>
          </a:bodyPr>
          <a:lstStyle/>
          <a:p>
            <a:r>
              <a:rPr smtClean="0">
                <a:solidFill>
                  <a:schemeClr val="tx2"/>
                </a:solidFill>
                <a:effectLst/>
              </a:rPr>
              <a:t>In this essay, I am going to tell you about Jim’s adventures with the pirates in </a:t>
            </a:r>
            <a:r>
              <a:rPr i="1" smtClean="0">
                <a:solidFill>
                  <a:schemeClr val="tx2"/>
                </a:solidFill>
                <a:effectLst/>
              </a:rPr>
              <a:t>Treasure Island</a:t>
            </a:r>
            <a:r>
              <a:rPr smtClean="0">
                <a:solidFill>
                  <a:schemeClr val="tx2"/>
                </a:solidFill>
                <a:effectLst/>
              </a:rPr>
              <a:t>.</a:t>
            </a:r>
          </a:p>
          <a:p>
            <a:endParaRPr smtClean="0">
              <a:solidFill>
                <a:schemeClr val="tx2"/>
              </a:solidFill>
              <a:effectLst/>
            </a:endParaRPr>
          </a:p>
          <a:p>
            <a:r>
              <a:rPr smtClean="0">
                <a:solidFill>
                  <a:schemeClr val="tx2"/>
                </a:solidFill>
                <a:effectLst/>
              </a:rPr>
              <a:t>I really think that Steve Harmon experienced peer pressure in the novel </a:t>
            </a:r>
            <a:r>
              <a:rPr i="1" smtClean="0">
                <a:solidFill>
                  <a:schemeClr val="tx2"/>
                </a:solidFill>
                <a:effectLst/>
              </a:rPr>
              <a:t>Monster.</a:t>
            </a:r>
          </a:p>
          <a:p>
            <a:endParaRPr i="1" smtClean="0">
              <a:solidFill>
                <a:schemeClr val="tx2"/>
              </a:solidFill>
              <a:effectLst/>
            </a:endParaRPr>
          </a:p>
          <a:p>
            <a:r>
              <a:rPr smtClean="0">
                <a:solidFill>
                  <a:schemeClr val="tx2"/>
                </a:solidFill>
                <a:effectLst/>
              </a:rPr>
              <a:t>This paper will tell you how I can succeed in eighth grade: by working hard, paying attention, and turning in my work.</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a:defRPr/>
            </a:pPr>
            <a:r>
              <a:rPr smtClean="0">
                <a:ln>
                  <a:noFill/>
                </a:ln>
                <a:solidFill>
                  <a:schemeClr val="tx1"/>
                </a:solidFill>
                <a:effectLst/>
              </a:rPr>
              <a:t>Organization of the Introduction</a:t>
            </a:r>
          </a:p>
        </p:txBody>
      </p:sp>
      <p:sp>
        <p:nvSpPr>
          <p:cNvPr id="20482" name="Rectangle 3"/>
          <p:cNvSpPr>
            <a:spLocks noGrp="1"/>
          </p:cNvSpPr>
          <p:nvPr>
            <p:ph type="body" idx="4294967295"/>
          </p:nvPr>
        </p:nvSpPr>
        <p:spPr bwMode="auto">
          <a:xfrm>
            <a:off x="381000" y="1412875"/>
            <a:ext cx="8382000" cy="328613"/>
          </a:xfrm>
          <a:noFill/>
        </p:spPr>
        <p:txBody>
          <a:bodyPr wrap="square" numCol="1" anchor="t" anchorCtr="0" compatLnSpc="1">
            <a:prstTxWarp prst="textNoShape">
              <a:avLst/>
            </a:prstTxWarp>
          </a:bodyPr>
          <a:lstStyle/>
          <a:p>
            <a:pPr algn="ctr">
              <a:buFontTx/>
              <a:buNone/>
            </a:pPr>
            <a:r>
              <a:rPr sz="2400" smtClean="0">
                <a:solidFill>
                  <a:schemeClr val="tx2"/>
                </a:solidFill>
                <a:effectLst/>
              </a:rPr>
              <a:t>The thesis should be located at the end of the first paragraph.</a:t>
            </a:r>
          </a:p>
        </p:txBody>
      </p:sp>
      <p:sp>
        <p:nvSpPr>
          <p:cNvPr id="20483" name="AutoShape 4"/>
          <p:cNvSpPr>
            <a:spLocks noChangeArrowheads="1"/>
          </p:cNvSpPr>
          <p:nvPr/>
        </p:nvSpPr>
        <p:spPr bwMode="auto">
          <a:xfrm rot="10800000">
            <a:off x="3048000" y="2590800"/>
            <a:ext cx="2971800" cy="2438400"/>
          </a:xfrm>
          <a:prstGeom prst="triangle">
            <a:avLst>
              <a:gd name="adj" fmla="val 50000"/>
            </a:avLst>
          </a:prstGeom>
          <a:solidFill>
            <a:srgbClr val="FF99CC">
              <a:alpha val="18823"/>
            </a:srgbClr>
          </a:solidFill>
          <a:ln w="9525">
            <a:solidFill>
              <a:schemeClr val="tx1"/>
            </a:solidFill>
            <a:miter lim="800000"/>
            <a:headEnd/>
            <a:tailEnd/>
          </a:ln>
        </p:spPr>
        <p:txBody>
          <a:bodyPr wrap="none" anchor="ctr"/>
          <a:lstStyle/>
          <a:p>
            <a:endParaRPr lang="en-US"/>
          </a:p>
        </p:txBody>
      </p:sp>
      <p:sp>
        <p:nvSpPr>
          <p:cNvPr id="20484" name="Text Box 5"/>
          <p:cNvSpPr txBox="1">
            <a:spLocks noChangeArrowheads="1"/>
          </p:cNvSpPr>
          <p:nvPr/>
        </p:nvSpPr>
        <p:spPr bwMode="auto">
          <a:xfrm>
            <a:off x="3200400" y="2590800"/>
            <a:ext cx="2667000" cy="2100263"/>
          </a:xfrm>
          <a:prstGeom prst="rect">
            <a:avLst/>
          </a:prstGeom>
          <a:noFill/>
          <a:ln w="9525">
            <a:noFill/>
            <a:miter lim="800000"/>
            <a:headEnd/>
            <a:tailEnd/>
          </a:ln>
        </p:spPr>
        <p:txBody>
          <a:bodyPr>
            <a:spAutoFit/>
          </a:bodyPr>
          <a:lstStyle/>
          <a:p>
            <a:pPr algn="ctr">
              <a:spcBef>
                <a:spcPct val="50000"/>
              </a:spcBef>
            </a:pPr>
            <a:r>
              <a:rPr lang="en-US" sz="2400" b="1">
                <a:solidFill>
                  <a:schemeClr val="tx2"/>
                </a:solidFill>
              </a:rPr>
              <a:t>Generalization</a:t>
            </a:r>
          </a:p>
          <a:p>
            <a:pPr algn="ctr">
              <a:spcBef>
                <a:spcPct val="50000"/>
              </a:spcBef>
            </a:pPr>
            <a:endParaRPr lang="en-US" sz="2400" b="1">
              <a:solidFill>
                <a:schemeClr val="tx2"/>
              </a:solidFill>
            </a:endParaRPr>
          </a:p>
          <a:p>
            <a:pPr algn="ctr">
              <a:spcBef>
                <a:spcPct val="50000"/>
              </a:spcBef>
            </a:pPr>
            <a:endParaRPr lang="en-US" sz="2400" b="1">
              <a:solidFill>
                <a:schemeClr val="tx2"/>
              </a:solidFill>
            </a:endParaRPr>
          </a:p>
          <a:p>
            <a:pPr algn="ctr">
              <a:spcBef>
                <a:spcPct val="50000"/>
              </a:spcBef>
            </a:pPr>
            <a:r>
              <a:rPr lang="en-US" sz="2400" b="1">
                <a:solidFill>
                  <a:schemeClr val="tx2"/>
                </a:solidFill>
              </a:rPr>
              <a:t>Thesis</a:t>
            </a:r>
          </a:p>
        </p:txBody>
      </p:sp>
      <p:sp>
        <p:nvSpPr>
          <p:cNvPr id="20485" name="Line 6"/>
          <p:cNvSpPr>
            <a:spLocks noChangeShapeType="1"/>
          </p:cNvSpPr>
          <p:nvPr/>
        </p:nvSpPr>
        <p:spPr bwMode="auto">
          <a:xfrm>
            <a:off x="4572000" y="3124200"/>
            <a:ext cx="0" cy="1143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bwMode="auto">
          <a:xfrm>
            <a:off x="381000" y="230188"/>
            <a:ext cx="8382000" cy="658812"/>
          </a:xfrm>
        </p:spPr>
        <p:txBody>
          <a:bodyPr numCol="1" anchorCtr="0" compatLnSpc="1">
            <a:prstTxWarp prst="textNoShape">
              <a:avLst/>
            </a:prstTxWarp>
          </a:bodyPr>
          <a:lstStyle/>
          <a:p>
            <a:pPr>
              <a:defRPr/>
            </a:pPr>
            <a:r>
              <a:rPr smtClean="0">
                <a:ln>
                  <a:noFill/>
                </a:ln>
                <a:solidFill>
                  <a:schemeClr val="tx1"/>
                </a:solidFill>
                <a:effectLst/>
              </a:rPr>
              <a:t>Organization to Avoid…</a:t>
            </a:r>
          </a:p>
        </p:txBody>
      </p:sp>
      <p:sp>
        <p:nvSpPr>
          <p:cNvPr id="21506" name="Rectangle 3"/>
          <p:cNvSpPr>
            <a:spLocks noGrp="1"/>
          </p:cNvSpPr>
          <p:nvPr>
            <p:ph type="body" idx="4294967295"/>
          </p:nvPr>
        </p:nvSpPr>
        <p:spPr bwMode="auto">
          <a:xfrm>
            <a:off x="2895600" y="2514600"/>
            <a:ext cx="3429000" cy="2263775"/>
          </a:xfrm>
          <a:noFill/>
        </p:spPr>
        <p:txBody>
          <a:bodyPr wrap="square" numCol="1" anchor="t" anchorCtr="0" compatLnSpc="1">
            <a:prstTxWarp prst="textNoShape">
              <a:avLst/>
            </a:prstTxWarp>
          </a:bodyPr>
          <a:lstStyle/>
          <a:p>
            <a:pPr algn="ctr">
              <a:buFontTx/>
              <a:buNone/>
            </a:pPr>
            <a:r>
              <a:rPr sz="2800" smtClean="0">
                <a:solidFill>
                  <a:schemeClr val="tx2"/>
                </a:solidFill>
                <a:effectLst/>
              </a:rPr>
              <a:t>Thesis </a:t>
            </a:r>
          </a:p>
          <a:p>
            <a:pPr algn="ctr">
              <a:buFontTx/>
              <a:buNone/>
            </a:pPr>
            <a:endParaRPr sz="2800" smtClean="0">
              <a:solidFill>
                <a:schemeClr val="tx2"/>
              </a:solidFill>
              <a:effectLst/>
            </a:endParaRPr>
          </a:p>
          <a:p>
            <a:pPr algn="ctr">
              <a:buFontTx/>
              <a:buNone/>
            </a:pPr>
            <a:r>
              <a:rPr sz="2800" smtClean="0">
                <a:solidFill>
                  <a:schemeClr val="tx2"/>
                </a:solidFill>
                <a:effectLst/>
              </a:rPr>
              <a:t>Generalization</a:t>
            </a:r>
          </a:p>
          <a:p>
            <a:pPr algn="ctr">
              <a:buFontTx/>
              <a:buNone/>
            </a:pPr>
            <a:endParaRPr sz="2800" smtClean="0">
              <a:solidFill>
                <a:schemeClr val="tx2"/>
              </a:solidFill>
              <a:effectLst/>
            </a:endParaRPr>
          </a:p>
          <a:p>
            <a:pPr algn="ctr">
              <a:buFontTx/>
              <a:buNone/>
            </a:pPr>
            <a:r>
              <a:rPr sz="2800" smtClean="0">
                <a:solidFill>
                  <a:schemeClr val="tx2"/>
                </a:solidFill>
                <a:effectLst/>
              </a:rPr>
              <a:t>Restated Thesis</a:t>
            </a:r>
          </a:p>
        </p:txBody>
      </p:sp>
      <p:sp>
        <p:nvSpPr>
          <p:cNvPr id="21507" name="AutoShape 4"/>
          <p:cNvSpPr>
            <a:spLocks noChangeArrowheads="1"/>
          </p:cNvSpPr>
          <p:nvPr/>
        </p:nvSpPr>
        <p:spPr bwMode="auto">
          <a:xfrm>
            <a:off x="3124200" y="2514600"/>
            <a:ext cx="2971800" cy="2438400"/>
          </a:xfrm>
          <a:prstGeom prst="hexagon">
            <a:avLst>
              <a:gd name="adj" fmla="val 30469"/>
              <a:gd name="vf" fmla="val 115470"/>
            </a:avLst>
          </a:prstGeom>
          <a:solidFill>
            <a:srgbClr val="FF99CC">
              <a:alpha val="16078"/>
            </a:srgbClr>
          </a:solidFill>
          <a:ln w="9525">
            <a:solidFill>
              <a:schemeClr val="tx1"/>
            </a:solidFill>
            <a:miter lim="800000"/>
            <a:headEnd/>
            <a:tailEnd/>
          </a:ln>
        </p:spPr>
        <p:txBody>
          <a:bodyPr wrap="none" anchor="ctr"/>
          <a:lstStyle/>
          <a:p>
            <a:endParaRPr lang="en-US"/>
          </a:p>
        </p:txBody>
      </p:sp>
      <p:sp>
        <p:nvSpPr>
          <p:cNvPr id="21508" name="Text Box 5"/>
          <p:cNvSpPr txBox="1">
            <a:spLocks noChangeArrowheads="1"/>
          </p:cNvSpPr>
          <p:nvPr/>
        </p:nvSpPr>
        <p:spPr bwMode="auto">
          <a:xfrm>
            <a:off x="1524000" y="1524000"/>
            <a:ext cx="6324600" cy="396875"/>
          </a:xfrm>
          <a:prstGeom prst="rect">
            <a:avLst/>
          </a:prstGeom>
          <a:noFill/>
          <a:ln w="9525">
            <a:noFill/>
            <a:miter lim="800000"/>
            <a:headEnd/>
            <a:tailEnd/>
          </a:ln>
        </p:spPr>
        <p:txBody>
          <a:bodyPr>
            <a:spAutoFit/>
          </a:bodyPr>
          <a:lstStyle/>
          <a:p>
            <a:pPr algn="ctr">
              <a:spcBef>
                <a:spcPct val="50000"/>
              </a:spcBef>
            </a:pPr>
            <a:r>
              <a:rPr lang="en-US" sz="2000" b="1">
                <a:solidFill>
                  <a:schemeClr val="tx2"/>
                </a:solidFill>
              </a:rPr>
              <a:t>Too much repetition and too little originality</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a:xfrm>
            <a:off x="381000" y="230188"/>
            <a:ext cx="8382000" cy="658812"/>
          </a:xfrm>
          <a:noFill/>
        </p:spPr>
        <p:txBody>
          <a:bodyPr numCol="1" anchorCtr="0" compatLnSpc="1">
            <a:prstTxWarp prst="textNoShape">
              <a:avLst/>
            </a:prstTxWarp>
          </a:bodyPr>
          <a:lstStyle/>
          <a:p>
            <a:r>
              <a:rPr smtClean="0">
                <a:ln>
                  <a:noFill/>
                </a:ln>
                <a:solidFill>
                  <a:schemeClr val="tx1"/>
                </a:solidFill>
                <a:effectLst/>
              </a:rPr>
              <a:t>Types of Organization</a:t>
            </a:r>
          </a:p>
        </p:txBody>
      </p:sp>
      <p:sp>
        <p:nvSpPr>
          <p:cNvPr id="45059" name="Rectangle 3"/>
          <p:cNvSpPr>
            <a:spLocks noGrp="1"/>
          </p:cNvSpPr>
          <p:nvPr>
            <p:ph type="body" idx="1"/>
          </p:nvPr>
        </p:nvSpPr>
        <p:spPr bwMode="auto">
          <a:xfrm>
            <a:off x="381000" y="1412875"/>
            <a:ext cx="8382000" cy="4086225"/>
          </a:xfrm>
          <a:noFill/>
        </p:spPr>
        <p:txBody>
          <a:bodyPr wrap="square" numCol="1" anchor="t" anchorCtr="0" compatLnSpc="1">
            <a:prstTxWarp prst="textNoShape">
              <a:avLst/>
            </a:prstTxWarp>
          </a:bodyPr>
          <a:lstStyle/>
          <a:p>
            <a:pPr>
              <a:buFontTx/>
              <a:buNone/>
            </a:pPr>
            <a:r>
              <a:rPr smtClean="0">
                <a:solidFill>
                  <a:schemeClr val="tx2"/>
                </a:solidFill>
                <a:effectLst/>
              </a:rPr>
              <a:t>Use these organization “strategies” when writing your introduction:</a:t>
            </a:r>
          </a:p>
          <a:p>
            <a:r>
              <a:rPr smtClean="0">
                <a:solidFill>
                  <a:schemeClr val="tx2"/>
                </a:solidFill>
                <a:effectLst/>
              </a:rPr>
              <a:t>Unusual Detail</a:t>
            </a:r>
          </a:p>
          <a:p>
            <a:r>
              <a:rPr smtClean="0">
                <a:solidFill>
                  <a:schemeClr val="tx2"/>
                </a:solidFill>
                <a:effectLst/>
              </a:rPr>
              <a:t>Riddle or Appropriate Question</a:t>
            </a:r>
          </a:p>
          <a:p>
            <a:r>
              <a:rPr smtClean="0">
                <a:solidFill>
                  <a:schemeClr val="tx2"/>
                </a:solidFill>
                <a:effectLst/>
              </a:rPr>
              <a:t>Bold and Challenging Statement</a:t>
            </a:r>
          </a:p>
          <a:p>
            <a:r>
              <a:rPr smtClean="0">
                <a:solidFill>
                  <a:schemeClr val="tx2"/>
                </a:solidFill>
                <a:effectLst/>
              </a:rPr>
              <a:t>Well-Known Quotation</a:t>
            </a:r>
          </a:p>
          <a:p>
            <a:r>
              <a:rPr smtClean="0">
                <a:solidFill>
                  <a:schemeClr val="tx2"/>
                </a:solidFill>
                <a:effectLst/>
              </a:rPr>
              <a:t>Personal Experience</a:t>
            </a:r>
          </a:p>
          <a:p>
            <a:endParaRPr smtClean="0">
              <a:solidFill>
                <a:schemeClr val="tx2"/>
              </a:solidFill>
              <a:effectLst/>
            </a:endParaRPr>
          </a:p>
        </p:txBody>
      </p:sp>
    </p:spTree>
  </p:cSld>
  <p:clrMapOvr>
    <a:masterClrMapping/>
  </p:clrMapOvr>
  <p:transition>
    <p:fade/>
  </p:transition>
</p:sld>
</file>

<file path=ppt/theme/theme1.xml><?xml version="1.0" encoding="utf-8"?>
<a:theme xmlns:a="http://schemas.openxmlformats.org/drawingml/2006/main" name="7-00265 Marketing Symposium 2008">
  <a:themeElements>
    <a:clrScheme name="Template-light">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err="1"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993</Words>
  <Application>Microsoft Office PowerPoint</Application>
  <PresentationFormat>On-screen Show (4:3)</PresentationFormat>
  <Paragraphs>87</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7-00265 Marketing Symposium 2008</vt:lpstr>
      <vt:lpstr>White with Courier font for code slides</vt:lpstr>
      <vt:lpstr>Writing a Strong Introduction</vt:lpstr>
      <vt:lpstr>Thesis Statements</vt:lpstr>
      <vt:lpstr>Thesis—Continued…</vt:lpstr>
      <vt:lpstr>What is NOT a thesis statement?</vt:lpstr>
      <vt:lpstr>Examples of a Thesis Statement</vt:lpstr>
      <vt:lpstr>Non-Examples of a Thesis</vt:lpstr>
      <vt:lpstr>Organization of the Introduction</vt:lpstr>
      <vt:lpstr>Organization to Avoid…</vt:lpstr>
      <vt:lpstr>Types of Organization</vt:lpstr>
      <vt:lpstr>Unusual Detail</vt:lpstr>
      <vt:lpstr>Riddle or Appropriate Question</vt:lpstr>
      <vt:lpstr>Bold and Challenging Statement</vt:lpstr>
      <vt:lpstr>Well-Known Quotation</vt:lpstr>
      <vt:lpstr>Personal Experience</vt:lpstr>
      <vt:lpstr>Example Introduction for “The Lady, or the Tiger?”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Strong Introduction</dc:title>
  <dc:creator>Lee</dc:creator>
  <cp:lastModifiedBy>Lee</cp:lastModifiedBy>
  <cp:revision>12</cp:revision>
  <dcterms:modified xsi:type="dcterms:W3CDTF">2012-09-08T00:00:28Z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TC102867349990</vt:lpwstr>
  </property>
</Properties>
</file>